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8" r:id="rId5"/>
    <p:sldId id="261" r:id="rId6"/>
    <p:sldId id="262" r:id="rId7"/>
    <p:sldId id="263" r:id="rId8"/>
    <p:sldId id="269" r:id="rId9"/>
    <p:sldId id="265" r:id="rId10"/>
    <p:sldId id="270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82AE5-BF0A-47FF-8CDA-53AC4E041E6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04/05/2017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9689-1CDC-4297-9C30-777F4FA08E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54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82AE5-BF0A-47FF-8CDA-53AC4E041E6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04/05/2017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9689-1CDC-4297-9C30-777F4FA08E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73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82AE5-BF0A-47FF-8CDA-53AC4E041E6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04/05/2017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9689-1CDC-4297-9C30-777F4FA08E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742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82AE5-BF0A-47FF-8CDA-53AC4E041E6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04/05/2017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9689-1CDC-4297-9C30-777F4FA08E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246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82AE5-BF0A-47FF-8CDA-53AC4E041E6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04/05/2017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9689-1CDC-4297-9C30-777F4FA08E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549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82AE5-BF0A-47FF-8CDA-53AC4E041E6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04/05/2017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9689-1CDC-4297-9C30-777F4FA08E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02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82AE5-BF0A-47FF-8CDA-53AC4E041E6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04/05/2017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9689-1CDC-4297-9C30-777F4FA08E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00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82AE5-BF0A-47FF-8CDA-53AC4E041E6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04/05/2017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9689-1CDC-4297-9C30-777F4FA08E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51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82AE5-BF0A-47FF-8CDA-53AC4E041E6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04/05/2017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9689-1CDC-4297-9C30-777F4FA08E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84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82AE5-BF0A-47FF-8CDA-53AC4E041E6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04/05/2017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9689-1CDC-4297-9C30-777F4FA08E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319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82AE5-BF0A-47FF-8CDA-53AC4E041E6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04/05/2017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9689-1CDC-4297-9C30-777F4FA08E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66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82AE5-BF0A-47FF-8CDA-53AC4E041E6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04/05/2017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99689-1CDC-4297-9C30-777F4FA08E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42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177" y="404664"/>
            <a:ext cx="7772400" cy="1470025"/>
          </a:xfrm>
        </p:spPr>
        <p:txBody>
          <a:bodyPr/>
          <a:lstStyle/>
          <a:p>
            <a:r>
              <a:rPr lang="es-AR" dirty="0" smtClean="0">
                <a:solidFill>
                  <a:schemeClr val="accent2"/>
                </a:solidFill>
              </a:rPr>
              <a:t>Riesgos  Generales -UNRC-</a:t>
            </a:r>
            <a:endParaRPr lang="es-AR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877272"/>
            <a:ext cx="6400800" cy="648072"/>
          </a:xfrm>
        </p:spPr>
        <p:txBody>
          <a:bodyPr/>
          <a:lstStyle/>
          <a:p>
            <a:r>
              <a:rPr lang="es-AR" dirty="0" smtClean="0">
                <a:solidFill>
                  <a:schemeClr val="accent1"/>
                </a:solidFill>
              </a:rPr>
              <a:t>Medidas </a:t>
            </a:r>
            <a:r>
              <a:rPr lang="es-AR" dirty="0">
                <a:solidFill>
                  <a:schemeClr val="accent1"/>
                </a:solidFill>
              </a:rPr>
              <a:t>de prevención</a:t>
            </a:r>
            <a:endParaRPr lang="es-AR" b="1" dirty="0">
              <a:solidFill>
                <a:schemeClr val="accent1"/>
              </a:solidFill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8731731" cy="410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5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67607" y="3268639"/>
            <a:ext cx="9036495" cy="720080"/>
          </a:xfrm>
        </p:spPr>
        <p:txBody>
          <a:bodyPr>
            <a:normAutofit/>
          </a:bodyPr>
          <a:lstStyle/>
          <a:p>
            <a:r>
              <a:rPr lang="es-AR" sz="3600" dirty="0" smtClean="0">
                <a:solidFill>
                  <a:schemeClr val="accent1"/>
                </a:solidFill>
              </a:rPr>
              <a:t>MEDIDAS PREVENTIVAS</a:t>
            </a:r>
            <a:endParaRPr lang="es-AR" sz="3600" dirty="0">
              <a:solidFill>
                <a:schemeClr val="accent1"/>
              </a:solidFill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90017" y="4005064"/>
            <a:ext cx="9036496" cy="2564904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200" dirty="0">
                <a:solidFill>
                  <a:schemeClr val="accent2"/>
                </a:solidFill>
              </a:rPr>
              <a:t>Disponer de extintores para el tipo de fuego posible y en cantidad necesaria de acuerdo con la carga de fuego.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200" dirty="0">
                <a:solidFill>
                  <a:schemeClr val="accent2"/>
                </a:solidFill>
              </a:rPr>
              <a:t>Mantener libre  de obstáculos las salidas de evacuación, así como la señalización y acceso a extintores, tableros eléctricos, etc.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200" dirty="0">
                <a:solidFill>
                  <a:schemeClr val="accent2"/>
                </a:solidFill>
              </a:rPr>
              <a:t>Identificar las vías de evacuación en cada área y  familiarizarse con ellas.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200" dirty="0">
                <a:solidFill>
                  <a:schemeClr val="accent2"/>
                </a:solidFill>
              </a:rPr>
              <a:t>Colocar en lugar visible el plan de evacuación.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200" dirty="0">
                <a:solidFill>
                  <a:schemeClr val="accent2"/>
                </a:solidFill>
              </a:rPr>
              <a:t>Realizar capacitación y simulacros de evacuación.</a:t>
            </a:r>
          </a:p>
        </p:txBody>
      </p:sp>
      <p:sp>
        <p:nvSpPr>
          <p:cNvPr id="4" name="Rectangle 3"/>
          <p:cNvSpPr/>
          <p:nvPr/>
        </p:nvSpPr>
        <p:spPr>
          <a:xfrm>
            <a:off x="1691679" y="183864"/>
            <a:ext cx="7412423" cy="134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4000" b="1" dirty="0" smtClean="0">
                <a:solidFill>
                  <a:schemeClr val="accent2"/>
                </a:solidFill>
              </a:rPr>
              <a:t>Factor de riesgo</a:t>
            </a:r>
            <a:endParaRPr lang="es-AR" sz="4000" b="1" dirty="0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1907" y="1628800"/>
            <a:ext cx="8971207" cy="1634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3" rtlCol="0" anchor="ctr"/>
          <a:lstStyle/>
          <a:p>
            <a:pPr algn="ctr"/>
            <a:endParaRPr lang="es-AR" sz="3200" b="1" i="1" dirty="0" smtClean="0">
              <a:solidFill>
                <a:schemeClr val="tx1"/>
              </a:solidFill>
            </a:endParaRPr>
          </a:p>
          <a:p>
            <a:pPr algn="ctr"/>
            <a:endParaRPr lang="es-AR" sz="3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s-AR" sz="3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s-AR" sz="3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AR" sz="3000" b="1" i="1" dirty="0" smtClean="0">
                <a:solidFill>
                  <a:schemeClr val="accent2">
                    <a:lumMod val="75000"/>
                  </a:schemeClr>
                </a:solidFill>
              </a:rPr>
              <a:t>INCENDIO</a:t>
            </a:r>
          </a:p>
          <a:p>
            <a:pPr algn="ctr"/>
            <a:endParaRPr lang="es-AR" sz="3200" b="1" i="1" dirty="0" smtClean="0">
              <a:solidFill>
                <a:schemeClr val="tx1"/>
              </a:solidFill>
            </a:endParaRPr>
          </a:p>
          <a:p>
            <a:pPr algn="ctr"/>
            <a:endParaRPr lang="es-AR" sz="2000" i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5931" y="3901666"/>
            <a:ext cx="8971208" cy="476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07" y="174835"/>
            <a:ext cx="2383869" cy="1350104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24941"/>
            <a:ext cx="1541544" cy="1442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28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67607" y="3356992"/>
            <a:ext cx="9036495" cy="720080"/>
          </a:xfrm>
        </p:spPr>
        <p:txBody>
          <a:bodyPr>
            <a:normAutofit/>
          </a:bodyPr>
          <a:lstStyle/>
          <a:p>
            <a:r>
              <a:rPr lang="es-AR" sz="3600" dirty="0" smtClean="0">
                <a:solidFill>
                  <a:schemeClr val="accent1"/>
                </a:solidFill>
              </a:rPr>
              <a:t>MEDIDAS PREVENTIVAS</a:t>
            </a:r>
            <a:endParaRPr lang="es-AR" sz="3600" dirty="0">
              <a:solidFill>
                <a:schemeClr val="accent1"/>
              </a:solidFill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67607" y="4293096"/>
            <a:ext cx="9036496" cy="2564904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400" dirty="0" smtClean="0">
                <a:solidFill>
                  <a:schemeClr val="accent2"/>
                </a:solidFill>
              </a:rPr>
              <a:t>Disponer de sistemas de calefacción y refrigeración para regular la temperatura ambiental, en las diferentes estaciones del año.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400" dirty="0" smtClean="0">
                <a:solidFill>
                  <a:schemeClr val="accent2"/>
                </a:solidFill>
              </a:rPr>
              <a:t>Evitar corrientes de aire.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400" dirty="0" smtClean="0">
                <a:solidFill>
                  <a:schemeClr val="accent2"/>
                </a:solidFill>
              </a:rPr>
              <a:t>Aislar las partes calientes de estufas y señalizar el peligro.</a:t>
            </a:r>
            <a:endParaRPr lang="es-AR" sz="2400" dirty="0">
              <a:solidFill>
                <a:schemeClr val="accent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91679" y="183864"/>
            <a:ext cx="7412423" cy="134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4000" b="1" dirty="0" smtClean="0">
                <a:solidFill>
                  <a:schemeClr val="accent2"/>
                </a:solidFill>
              </a:rPr>
              <a:t>Factor de riesgo</a:t>
            </a:r>
            <a:endParaRPr lang="es-AR" sz="4000" b="1" dirty="0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2895" y="1628800"/>
            <a:ext cx="8971207" cy="1634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3" rtlCol="0" anchor="ctr"/>
          <a:lstStyle/>
          <a:p>
            <a:pPr algn="ctr"/>
            <a:endParaRPr lang="es-AR" sz="32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s-AR" sz="3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s-AR" sz="3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s-AR" sz="3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AR" sz="3000" b="1" i="1" dirty="0" smtClean="0">
                <a:solidFill>
                  <a:schemeClr val="accent2">
                    <a:lumMod val="75000"/>
                  </a:schemeClr>
                </a:solidFill>
              </a:rPr>
              <a:t>CONFORT TÉRMICO</a:t>
            </a:r>
          </a:p>
          <a:p>
            <a:pPr algn="ctr"/>
            <a:endParaRPr lang="es-AR" sz="32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s-AR" sz="20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es-AR" sz="2000" i="1" dirty="0" smtClean="0">
                <a:solidFill>
                  <a:schemeClr val="accent2">
                    <a:lumMod val="75000"/>
                  </a:schemeClr>
                </a:solidFill>
              </a:rPr>
              <a:t>(frío, calor, humedad, corrientes de aire)</a:t>
            </a:r>
            <a:endParaRPr lang="es-AR" sz="20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342" y="4077072"/>
            <a:ext cx="8971208" cy="476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07" y="174835"/>
            <a:ext cx="2383869" cy="1350104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31" y="1742236"/>
            <a:ext cx="1371048" cy="1407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27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67607" y="3356992"/>
            <a:ext cx="9036495" cy="576064"/>
          </a:xfrm>
        </p:spPr>
        <p:txBody>
          <a:bodyPr>
            <a:normAutofit fontScale="90000"/>
          </a:bodyPr>
          <a:lstStyle/>
          <a:p>
            <a:r>
              <a:rPr lang="es-AR" sz="3600" dirty="0" smtClean="0">
                <a:solidFill>
                  <a:schemeClr val="accent1"/>
                </a:solidFill>
              </a:rPr>
              <a:t>MEDIDAS PREVENTIVAS</a:t>
            </a:r>
            <a:endParaRPr lang="es-AR" sz="3600" dirty="0">
              <a:solidFill>
                <a:schemeClr val="accent1"/>
              </a:solidFill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64054" y="4077072"/>
            <a:ext cx="9036496" cy="2664296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1800" dirty="0" smtClean="0">
                <a:solidFill>
                  <a:schemeClr val="accent2"/>
                </a:solidFill>
              </a:rPr>
              <a:t>Colocar los cables (de PC, red, etc.) fuera de las zonas de paso.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1800" dirty="0" smtClean="0">
                <a:solidFill>
                  <a:schemeClr val="accent2"/>
                </a:solidFill>
              </a:rPr>
              <a:t>Proteger los cables que están en el suelo.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1800" dirty="0" smtClean="0">
                <a:solidFill>
                  <a:schemeClr val="accent2"/>
                </a:solidFill>
              </a:rPr>
              <a:t>Informar los desperfectos encontrados en pisos y escaleras.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1800" dirty="0" smtClean="0">
                <a:solidFill>
                  <a:schemeClr val="accent2"/>
                </a:solidFill>
              </a:rPr>
              <a:t>Mantener orden y limpieza. No colocar transitoriamente objetos en vías de circulación.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1800" dirty="0" smtClean="0">
                <a:solidFill>
                  <a:schemeClr val="accent2"/>
                </a:solidFill>
              </a:rPr>
              <a:t>Utilizar calzado con taco bajo.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1800" dirty="0" smtClean="0">
                <a:solidFill>
                  <a:schemeClr val="accent2"/>
                </a:solidFill>
              </a:rPr>
              <a:t>Reparar y reemplazar alfombras y </a:t>
            </a:r>
            <a:r>
              <a:rPr lang="es-AR" sz="1800" dirty="0">
                <a:solidFill>
                  <a:schemeClr val="accent2"/>
                </a:solidFill>
              </a:rPr>
              <a:t>pisos </a:t>
            </a:r>
            <a:r>
              <a:rPr lang="es-AR" sz="1800" dirty="0" smtClean="0">
                <a:solidFill>
                  <a:schemeClr val="accent2"/>
                </a:solidFill>
              </a:rPr>
              <a:t>deteriorados.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1800" dirty="0" smtClean="0">
                <a:solidFill>
                  <a:schemeClr val="accent2"/>
                </a:solidFill>
              </a:rPr>
              <a:t>Los tomacorrientes que sobresalen del piso no pueden estar en sectores de circulación de personal.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endParaRPr lang="es-AR" sz="2400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91679" y="183864"/>
            <a:ext cx="7412423" cy="134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4000" b="1" dirty="0" smtClean="0">
                <a:solidFill>
                  <a:schemeClr val="accent2"/>
                </a:solidFill>
              </a:rPr>
              <a:t>Factor de riesgo</a:t>
            </a:r>
            <a:endParaRPr lang="es-AR" sz="4000" b="1" dirty="0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2895" y="1628800"/>
            <a:ext cx="8971207" cy="1564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3" rtlCol="0" anchor="ctr"/>
          <a:lstStyle/>
          <a:p>
            <a:pPr algn="ctr"/>
            <a:endParaRPr lang="es-AR" sz="3200" b="1" i="1" dirty="0" smtClean="0">
              <a:solidFill>
                <a:schemeClr val="tx1"/>
              </a:solidFill>
            </a:endParaRPr>
          </a:p>
          <a:p>
            <a:pPr algn="ctr"/>
            <a:endParaRPr lang="es-AR" sz="3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s-AR" sz="3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s-AR" sz="3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AR" sz="3000" b="1" i="1" dirty="0" smtClean="0">
                <a:solidFill>
                  <a:schemeClr val="accent2">
                    <a:lumMod val="75000"/>
                  </a:schemeClr>
                </a:solidFill>
              </a:rPr>
              <a:t>CAIDAS AL MISMO NIVEL</a:t>
            </a:r>
          </a:p>
          <a:p>
            <a:pPr algn="ctr"/>
            <a:endParaRPr lang="es-AR" sz="3200" b="1" i="1" dirty="0" smtClean="0">
              <a:solidFill>
                <a:schemeClr val="tx1"/>
              </a:solidFill>
            </a:endParaRPr>
          </a:p>
          <a:p>
            <a:pPr algn="ctr"/>
            <a:endParaRPr lang="es-AR" sz="2000" i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342" y="3861048"/>
            <a:ext cx="8971208" cy="476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43" y="174835"/>
            <a:ext cx="2426434" cy="1350104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71" y="1736812"/>
            <a:ext cx="1348108" cy="134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56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103176" y="3236793"/>
            <a:ext cx="9036495" cy="720080"/>
          </a:xfrm>
        </p:spPr>
        <p:txBody>
          <a:bodyPr>
            <a:normAutofit/>
          </a:bodyPr>
          <a:lstStyle/>
          <a:p>
            <a:r>
              <a:rPr lang="es-AR" sz="3600" dirty="0" smtClean="0">
                <a:solidFill>
                  <a:schemeClr val="accent1"/>
                </a:solidFill>
              </a:rPr>
              <a:t>MEDIDAS PREVENTIVAS</a:t>
            </a:r>
            <a:endParaRPr lang="es-AR" sz="3600" dirty="0">
              <a:solidFill>
                <a:schemeClr val="accent1"/>
              </a:solidFill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89071" y="3956873"/>
            <a:ext cx="9036496" cy="2864801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000" dirty="0" smtClean="0">
                <a:solidFill>
                  <a:schemeClr val="accent2"/>
                </a:solidFill>
              </a:rPr>
              <a:t>No usar sillas, cajoneras o elementos similares para acceder a armarios o estanterías.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000" dirty="0" smtClean="0">
                <a:solidFill>
                  <a:schemeClr val="accent2"/>
                </a:solidFill>
              </a:rPr>
              <a:t>Revisar escaleras de mano antes de su utilización.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000" dirty="0" smtClean="0">
                <a:solidFill>
                  <a:schemeClr val="accent2"/>
                </a:solidFill>
              </a:rPr>
              <a:t>Ascender y descender de la escalera de cara hacia ella.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000" dirty="0" smtClean="0">
                <a:solidFill>
                  <a:schemeClr val="accent2"/>
                </a:solidFill>
              </a:rPr>
              <a:t>Apoyar la escalera de modo que forme un ángulo de 75º con el piso.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000" dirty="0" smtClean="0">
                <a:solidFill>
                  <a:schemeClr val="accent2"/>
                </a:solidFill>
              </a:rPr>
              <a:t>No subir o bajar las escaleras con elementos pesados o con las manos ocupadas.</a:t>
            </a:r>
          </a:p>
        </p:txBody>
      </p:sp>
      <p:sp>
        <p:nvSpPr>
          <p:cNvPr id="4" name="Rectangle 3"/>
          <p:cNvSpPr/>
          <p:nvPr/>
        </p:nvSpPr>
        <p:spPr>
          <a:xfrm>
            <a:off x="1691679" y="183864"/>
            <a:ext cx="7412423" cy="134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4000" b="1" dirty="0" smtClean="0">
                <a:solidFill>
                  <a:schemeClr val="accent2"/>
                </a:solidFill>
              </a:rPr>
              <a:t>Factor de riesgo</a:t>
            </a:r>
            <a:endParaRPr lang="es-AR" sz="4000" b="1" dirty="0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873" y="1628800"/>
            <a:ext cx="8971207" cy="15121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3" rtlCol="0" anchor="ctr"/>
          <a:lstStyle/>
          <a:p>
            <a:pPr algn="ctr"/>
            <a:endParaRPr lang="es-AR" sz="3200" b="1" i="1" dirty="0" smtClean="0">
              <a:solidFill>
                <a:schemeClr val="tx1"/>
              </a:solidFill>
            </a:endParaRPr>
          </a:p>
          <a:p>
            <a:pPr algn="ctr"/>
            <a:endParaRPr lang="es-AR" sz="3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s-AR" sz="3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s-AR" sz="3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AR" sz="3000" b="1" i="1" dirty="0" smtClean="0">
                <a:solidFill>
                  <a:schemeClr val="accent2">
                    <a:lumMod val="75000"/>
                  </a:schemeClr>
                </a:solidFill>
              </a:rPr>
              <a:t>CAIDAS A  DISTINTO NIVEL</a:t>
            </a:r>
          </a:p>
          <a:p>
            <a:pPr algn="ctr"/>
            <a:endParaRPr lang="es-AR" sz="3200" b="1" i="1" dirty="0" smtClean="0">
              <a:solidFill>
                <a:schemeClr val="tx1"/>
              </a:solidFill>
            </a:endParaRPr>
          </a:p>
          <a:p>
            <a:pPr algn="ctr"/>
            <a:endParaRPr lang="es-AR" sz="2000" i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342" y="3885422"/>
            <a:ext cx="8971208" cy="476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73" y="174835"/>
            <a:ext cx="2440903" cy="1350104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68655"/>
            <a:ext cx="1418017" cy="1232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34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103176" y="3236793"/>
            <a:ext cx="9036495" cy="720080"/>
          </a:xfrm>
        </p:spPr>
        <p:txBody>
          <a:bodyPr>
            <a:normAutofit/>
          </a:bodyPr>
          <a:lstStyle/>
          <a:p>
            <a:r>
              <a:rPr lang="es-AR" sz="3600" dirty="0" smtClean="0">
                <a:solidFill>
                  <a:schemeClr val="accent1"/>
                </a:solidFill>
              </a:rPr>
              <a:t>MEDIDAS PREVENTIVAS</a:t>
            </a:r>
            <a:endParaRPr lang="es-AR" sz="3600" dirty="0">
              <a:solidFill>
                <a:schemeClr val="accent1"/>
              </a:solidFill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89071" y="3956873"/>
            <a:ext cx="9036496" cy="2864801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000" dirty="0" smtClean="0">
                <a:solidFill>
                  <a:schemeClr val="accent2"/>
                </a:solidFill>
              </a:rPr>
              <a:t>No saltar de la escalera, ni utilizar los tres peldaños superiores.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000" dirty="0" smtClean="0">
                <a:solidFill>
                  <a:schemeClr val="accent2"/>
                </a:solidFill>
              </a:rPr>
              <a:t>No colocarse a caballo en las escaleras a tijera.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000" dirty="0" smtClean="0">
                <a:solidFill>
                  <a:schemeClr val="accent2"/>
                </a:solidFill>
              </a:rPr>
              <a:t>Si utiliza una escalera detrás de una puerta, asegúrese que la misma no pueda ser abierta.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000" dirty="0" smtClean="0">
                <a:solidFill>
                  <a:schemeClr val="accent2"/>
                </a:solidFill>
              </a:rPr>
              <a:t>Mantener siempre una mano libre para sujetarse.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000" dirty="0" smtClean="0">
                <a:solidFill>
                  <a:schemeClr val="accent2"/>
                </a:solidFill>
              </a:rPr>
              <a:t>Las escaleras fijas deben tener barandas y escalones antideslizantes.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endParaRPr lang="es-AR" sz="2400" dirty="0" smtClean="0">
              <a:solidFill>
                <a:schemeClr val="accent2"/>
              </a:solidFill>
            </a:endParaRP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endParaRPr lang="es-AR" sz="2400" dirty="0" smtClean="0">
              <a:solidFill>
                <a:schemeClr val="accent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91679" y="183864"/>
            <a:ext cx="7412423" cy="134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4000" b="1" dirty="0" smtClean="0">
                <a:solidFill>
                  <a:schemeClr val="accent2"/>
                </a:solidFill>
              </a:rPr>
              <a:t>Factor de riesgo</a:t>
            </a:r>
            <a:endParaRPr lang="es-AR" sz="4000" b="1" dirty="0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873" y="1628800"/>
            <a:ext cx="8971207" cy="15121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3" rtlCol="0" anchor="ctr"/>
          <a:lstStyle/>
          <a:p>
            <a:pPr algn="ctr"/>
            <a:endParaRPr lang="es-AR" sz="3200" b="1" i="1" dirty="0" smtClean="0">
              <a:solidFill>
                <a:schemeClr val="tx1"/>
              </a:solidFill>
            </a:endParaRPr>
          </a:p>
          <a:p>
            <a:pPr algn="ctr"/>
            <a:endParaRPr lang="es-AR" sz="3000" b="1" i="1" dirty="0" smtClean="0">
              <a:solidFill>
                <a:schemeClr val="tx1"/>
              </a:solidFill>
            </a:endParaRPr>
          </a:p>
          <a:p>
            <a:pPr algn="ctr"/>
            <a:endParaRPr lang="es-AR" sz="3000" b="1" i="1" dirty="0" smtClean="0">
              <a:solidFill>
                <a:schemeClr val="tx1"/>
              </a:solidFill>
            </a:endParaRPr>
          </a:p>
          <a:p>
            <a:pPr algn="ctr"/>
            <a:endParaRPr lang="es-AR" sz="3000" b="1" i="1" dirty="0" smtClean="0">
              <a:solidFill>
                <a:schemeClr val="tx1"/>
              </a:solidFill>
            </a:endParaRPr>
          </a:p>
          <a:p>
            <a:r>
              <a:rPr lang="es-AR" sz="3000" b="1" i="1" dirty="0" smtClean="0">
                <a:solidFill>
                  <a:schemeClr val="accent2">
                    <a:lumMod val="75000"/>
                  </a:schemeClr>
                </a:solidFill>
              </a:rPr>
              <a:t>CAIDAS A  DISTINTO NIVEL</a:t>
            </a:r>
          </a:p>
          <a:p>
            <a:pPr algn="ctr"/>
            <a:endParaRPr lang="es-AR" sz="3200" b="1" i="1" dirty="0" smtClean="0">
              <a:solidFill>
                <a:schemeClr val="tx1"/>
              </a:solidFill>
            </a:endParaRPr>
          </a:p>
          <a:p>
            <a:pPr algn="ctr"/>
            <a:endParaRPr lang="es-AR" sz="2000" i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342" y="3885422"/>
            <a:ext cx="8971208" cy="476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73" y="174835"/>
            <a:ext cx="2440903" cy="1350104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68655"/>
            <a:ext cx="1418017" cy="1232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25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67607" y="3263280"/>
            <a:ext cx="9036495" cy="720080"/>
          </a:xfrm>
        </p:spPr>
        <p:txBody>
          <a:bodyPr>
            <a:normAutofit/>
          </a:bodyPr>
          <a:lstStyle/>
          <a:p>
            <a:r>
              <a:rPr lang="es-AR" sz="3600" dirty="0" smtClean="0">
                <a:solidFill>
                  <a:schemeClr val="accent1"/>
                </a:solidFill>
              </a:rPr>
              <a:t>MEDIDAS PREVENTIVAS</a:t>
            </a:r>
            <a:endParaRPr lang="es-AR" sz="3600" dirty="0">
              <a:solidFill>
                <a:schemeClr val="accent1"/>
              </a:solidFill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67607" y="4077072"/>
            <a:ext cx="9036496" cy="2780928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200" dirty="0" smtClean="0">
                <a:solidFill>
                  <a:schemeClr val="accent2"/>
                </a:solidFill>
              </a:rPr>
              <a:t>Mantener las zonas de tránsito libre de obstáculos.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200" dirty="0" smtClean="0">
                <a:solidFill>
                  <a:schemeClr val="accent2"/>
                </a:solidFill>
              </a:rPr>
              <a:t>Guardar las herramientas cortantes (tijeras, </a:t>
            </a:r>
            <a:r>
              <a:rPr lang="es-AR" sz="2200" dirty="0" err="1" smtClean="0">
                <a:solidFill>
                  <a:schemeClr val="accent2"/>
                </a:solidFill>
              </a:rPr>
              <a:t>cutters</a:t>
            </a:r>
            <a:r>
              <a:rPr lang="es-AR" sz="2200" dirty="0" smtClean="0">
                <a:solidFill>
                  <a:schemeClr val="accent2"/>
                </a:solidFill>
              </a:rPr>
              <a:t>, </a:t>
            </a:r>
            <a:r>
              <a:rPr lang="es-AR" sz="2200" dirty="0" err="1" smtClean="0">
                <a:solidFill>
                  <a:schemeClr val="accent2"/>
                </a:solidFill>
              </a:rPr>
              <a:t>sacaganchos</a:t>
            </a:r>
            <a:r>
              <a:rPr lang="es-AR" sz="2200" dirty="0" smtClean="0">
                <a:solidFill>
                  <a:schemeClr val="accent2"/>
                </a:solidFill>
              </a:rPr>
              <a:t>, etc.)  en lugar seguro y en buen estado.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200" dirty="0" smtClean="0">
                <a:solidFill>
                  <a:schemeClr val="accent2"/>
                </a:solidFill>
              </a:rPr>
              <a:t>No dejar cajones abiertos.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200" dirty="0" smtClean="0">
                <a:solidFill>
                  <a:schemeClr val="accent2"/>
                </a:solidFill>
              </a:rPr>
              <a:t>Señalizar puertas de vidrio con marcas a la altura de los ojos.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200" dirty="0" smtClean="0">
                <a:solidFill>
                  <a:schemeClr val="accent2"/>
                </a:solidFill>
              </a:rPr>
              <a:t>No dejar accesorios de vidrio (vasos, botellas, etc.) sobre escritorios o armarios.</a:t>
            </a:r>
            <a:endParaRPr lang="es-AR" sz="2200" dirty="0">
              <a:solidFill>
                <a:schemeClr val="accent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91679" y="183864"/>
            <a:ext cx="7412423" cy="134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4000" b="1" dirty="0" smtClean="0">
                <a:solidFill>
                  <a:schemeClr val="accent2"/>
                </a:solidFill>
              </a:rPr>
              <a:t>Factor de riesgo</a:t>
            </a:r>
            <a:endParaRPr lang="es-AR" sz="4000" b="1" dirty="0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2895" y="1628800"/>
            <a:ext cx="8971207" cy="1634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3" rtlCol="0" anchor="ctr"/>
          <a:lstStyle/>
          <a:p>
            <a:pPr algn="ctr"/>
            <a:endParaRPr lang="es-AR" sz="3200" b="1" i="1" dirty="0" smtClean="0">
              <a:solidFill>
                <a:schemeClr val="tx1"/>
              </a:solidFill>
            </a:endParaRPr>
          </a:p>
          <a:p>
            <a:pPr algn="ctr"/>
            <a:endParaRPr lang="es-AR" sz="3000" b="1" i="1" dirty="0" smtClean="0">
              <a:solidFill>
                <a:schemeClr val="tx1"/>
              </a:solidFill>
            </a:endParaRPr>
          </a:p>
          <a:p>
            <a:pPr algn="ctr"/>
            <a:endParaRPr lang="es-AR" sz="3000" b="1" i="1" dirty="0" smtClean="0">
              <a:solidFill>
                <a:schemeClr val="tx1"/>
              </a:solidFill>
            </a:endParaRPr>
          </a:p>
          <a:p>
            <a:pPr algn="ctr"/>
            <a:endParaRPr lang="es-AR" sz="3000" b="1" i="1" dirty="0" smtClean="0">
              <a:solidFill>
                <a:schemeClr val="tx1"/>
              </a:solidFill>
            </a:endParaRPr>
          </a:p>
          <a:p>
            <a:r>
              <a:rPr lang="es-AR" sz="3000" b="1" i="1" dirty="0" smtClean="0">
                <a:solidFill>
                  <a:schemeClr val="accent2">
                    <a:lumMod val="75000"/>
                  </a:schemeClr>
                </a:solidFill>
              </a:rPr>
              <a:t>GOLPES, CORTES y </a:t>
            </a:r>
            <a:r>
              <a:rPr lang="es-AR" sz="3000" b="1" i="1" dirty="0">
                <a:solidFill>
                  <a:schemeClr val="accent2">
                    <a:lumMod val="75000"/>
                  </a:schemeClr>
                </a:solidFill>
              </a:rPr>
              <a:t>P</a:t>
            </a:r>
            <a:r>
              <a:rPr lang="es-AR" sz="3000" b="1" i="1" dirty="0" smtClean="0">
                <a:solidFill>
                  <a:schemeClr val="accent2">
                    <a:lumMod val="75000"/>
                  </a:schemeClr>
                </a:solidFill>
              </a:rPr>
              <a:t>INCHAZOS</a:t>
            </a:r>
          </a:p>
          <a:p>
            <a:pPr algn="ctr"/>
            <a:endParaRPr lang="es-AR" sz="3200" b="1" i="1" dirty="0" smtClean="0">
              <a:solidFill>
                <a:schemeClr val="tx1"/>
              </a:solidFill>
            </a:endParaRPr>
          </a:p>
          <a:p>
            <a:pPr algn="ctr"/>
            <a:endParaRPr lang="es-AR" sz="2000" i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9631" y="3933056"/>
            <a:ext cx="8971208" cy="476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07" y="174835"/>
            <a:ext cx="2383869" cy="1350104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5" y="1803440"/>
            <a:ext cx="1296144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73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100250" y="3356992"/>
            <a:ext cx="9036495" cy="720080"/>
          </a:xfrm>
        </p:spPr>
        <p:txBody>
          <a:bodyPr>
            <a:normAutofit/>
          </a:bodyPr>
          <a:lstStyle/>
          <a:p>
            <a:r>
              <a:rPr lang="es-AR" sz="3600" dirty="0" smtClean="0">
                <a:solidFill>
                  <a:schemeClr val="accent1"/>
                </a:solidFill>
              </a:rPr>
              <a:t>MEDIDAS PREVENTIVAS</a:t>
            </a:r>
            <a:endParaRPr lang="es-AR" sz="3600" dirty="0">
              <a:solidFill>
                <a:schemeClr val="accent1"/>
              </a:solidFill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67607" y="4293096"/>
            <a:ext cx="9036496" cy="2564904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</a:pPr>
            <a:endParaRPr lang="es-AR" sz="2400" dirty="0" smtClean="0">
              <a:solidFill>
                <a:schemeClr val="accent2"/>
              </a:solidFill>
            </a:endParaRP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400" dirty="0" smtClean="0">
                <a:solidFill>
                  <a:schemeClr val="accent2"/>
                </a:solidFill>
              </a:rPr>
              <a:t>Realizar estudios de iluminación en los puestos de trabajo.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400" dirty="0" smtClean="0">
                <a:solidFill>
                  <a:schemeClr val="accent2"/>
                </a:solidFill>
              </a:rPr>
              <a:t>Orientar adecuadamente los puestos de trabajo a las luminarias pera evitar los deslumbramientos directos o reflejados.</a:t>
            </a:r>
          </a:p>
        </p:txBody>
      </p:sp>
      <p:sp>
        <p:nvSpPr>
          <p:cNvPr id="4" name="Rectangle 3"/>
          <p:cNvSpPr/>
          <p:nvPr/>
        </p:nvSpPr>
        <p:spPr>
          <a:xfrm>
            <a:off x="1691679" y="183864"/>
            <a:ext cx="7412423" cy="134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4000" b="1" dirty="0" smtClean="0">
                <a:solidFill>
                  <a:schemeClr val="accent2"/>
                </a:solidFill>
              </a:rPr>
              <a:t>Factor de riesgo</a:t>
            </a:r>
            <a:endParaRPr lang="es-AR" sz="4000" b="1" dirty="0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2895" y="1628800"/>
            <a:ext cx="8971207" cy="1634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3" rtlCol="0" anchor="ctr"/>
          <a:lstStyle/>
          <a:p>
            <a:pPr algn="ctr"/>
            <a:endParaRPr lang="es-AR" sz="3200" b="1" i="1" dirty="0" smtClean="0">
              <a:solidFill>
                <a:schemeClr val="tx1"/>
              </a:solidFill>
            </a:endParaRPr>
          </a:p>
          <a:p>
            <a:pPr algn="ctr"/>
            <a:endParaRPr lang="es-AR" sz="3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s-AR" sz="3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s-AR" sz="3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AR" sz="3000" b="1" i="1" dirty="0" smtClean="0">
                <a:solidFill>
                  <a:schemeClr val="accent2">
                    <a:lumMod val="75000"/>
                  </a:schemeClr>
                </a:solidFill>
              </a:rPr>
              <a:t>ILUMINACIÓN</a:t>
            </a:r>
          </a:p>
          <a:p>
            <a:pPr algn="ctr"/>
            <a:endParaRPr lang="es-AR" sz="3200" b="1" i="1" dirty="0" smtClean="0">
              <a:solidFill>
                <a:schemeClr val="tx1"/>
              </a:solidFill>
            </a:endParaRPr>
          </a:p>
          <a:p>
            <a:pPr algn="ctr"/>
            <a:endParaRPr lang="es-AR" sz="2000" i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342" y="4077072"/>
            <a:ext cx="8971208" cy="476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07" y="174835"/>
            <a:ext cx="2383869" cy="1350104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68053"/>
            <a:ext cx="1810294" cy="1355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53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67607" y="3356992"/>
            <a:ext cx="9036495" cy="648072"/>
          </a:xfrm>
        </p:spPr>
        <p:txBody>
          <a:bodyPr>
            <a:normAutofit/>
          </a:bodyPr>
          <a:lstStyle/>
          <a:p>
            <a:r>
              <a:rPr lang="es-AR" sz="3600" dirty="0" smtClean="0">
                <a:solidFill>
                  <a:schemeClr val="accent1"/>
                </a:solidFill>
              </a:rPr>
              <a:t>MEDIDAS PREVENTIVAS</a:t>
            </a:r>
            <a:endParaRPr lang="es-AR" sz="3600" dirty="0">
              <a:solidFill>
                <a:schemeClr val="accent1"/>
              </a:solidFill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71798" y="4124706"/>
            <a:ext cx="9036496" cy="2564904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200" dirty="0" smtClean="0">
                <a:solidFill>
                  <a:schemeClr val="accent2"/>
                </a:solidFill>
              </a:rPr>
              <a:t>Utilizar enchufes normalizados con puesta a tierra (tres espigas planas).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200" dirty="0" smtClean="0">
                <a:solidFill>
                  <a:schemeClr val="accent2"/>
                </a:solidFill>
              </a:rPr>
              <a:t>No utilizar «zapatillas» o accesorios que no garanticen la continuidad de la puesta a tierra.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200" dirty="0" smtClean="0">
                <a:solidFill>
                  <a:schemeClr val="accent2"/>
                </a:solidFill>
              </a:rPr>
              <a:t>Informar cualquier anormalidad en la instalación eléctrica.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200" dirty="0" smtClean="0">
                <a:solidFill>
                  <a:schemeClr val="accent2"/>
                </a:solidFill>
              </a:rPr>
              <a:t>La instalación eléctrica debe estar protegida por interruptor </a:t>
            </a:r>
            <a:r>
              <a:rPr lang="es-AR" sz="2200" dirty="0" err="1" smtClean="0">
                <a:solidFill>
                  <a:schemeClr val="accent2"/>
                </a:solidFill>
              </a:rPr>
              <a:t>termomagnético</a:t>
            </a:r>
            <a:r>
              <a:rPr lang="es-AR" sz="2200" dirty="0" smtClean="0">
                <a:solidFill>
                  <a:schemeClr val="accent2"/>
                </a:solidFill>
              </a:rPr>
              <a:t> (sobrecargas y cortocircuitos), interruptor diferencial (contacto directo o indirecto) y sistema de puesta a tierra.</a:t>
            </a:r>
            <a:endParaRPr lang="es-AR" sz="2200" dirty="0">
              <a:solidFill>
                <a:schemeClr val="accent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91679" y="183864"/>
            <a:ext cx="7412423" cy="134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4000" b="1" dirty="0" smtClean="0">
                <a:solidFill>
                  <a:schemeClr val="accent2"/>
                </a:solidFill>
              </a:rPr>
              <a:t>Factor de riesgo</a:t>
            </a:r>
            <a:endParaRPr lang="es-AR" sz="4000" b="1" dirty="0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2895" y="1628800"/>
            <a:ext cx="8971207" cy="1634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3" rtlCol="0" anchor="ctr"/>
          <a:lstStyle/>
          <a:p>
            <a:pPr algn="ctr"/>
            <a:endParaRPr lang="es-AR" sz="32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s-AR" sz="3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s-AR" sz="3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s-AR" sz="3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AR" sz="3000" b="1" i="1" dirty="0" smtClean="0">
                <a:solidFill>
                  <a:schemeClr val="accent2">
                    <a:lumMod val="75000"/>
                  </a:schemeClr>
                </a:solidFill>
              </a:rPr>
              <a:t>RIESGO ELECTRICO</a:t>
            </a:r>
          </a:p>
          <a:p>
            <a:pPr algn="ctr"/>
            <a:endParaRPr lang="es-AR" sz="32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s-AR" sz="2000" i="1" dirty="0" smtClean="0">
                <a:solidFill>
                  <a:schemeClr val="accent2">
                    <a:lumMod val="75000"/>
                  </a:schemeClr>
                </a:solidFill>
              </a:rPr>
              <a:t>(contacto directo e indirecto)</a:t>
            </a:r>
            <a:endParaRPr lang="es-AR" sz="20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342" y="4077072"/>
            <a:ext cx="8971208" cy="476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07" y="174835"/>
            <a:ext cx="2383869" cy="1350104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41983"/>
            <a:ext cx="1524000" cy="140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073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67607" y="3356992"/>
            <a:ext cx="9036495" cy="648072"/>
          </a:xfrm>
        </p:spPr>
        <p:txBody>
          <a:bodyPr>
            <a:normAutofit/>
          </a:bodyPr>
          <a:lstStyle/>
          <a:p>
            <a:r>
              <a:rPr lang="es-AR" sz="3600" dirty="0" smtClean="0">
                <a:solidFill>
                  <a:schemeClr val="accent1"/>
                </a:solidFill>
              </a:rPr>
              <a:t>MEDIDAS PREVENTIVAS</a:t>
            </a:r>
            <a:endParaRPr lang="es-AR" sz="3600" dirty="0">
              <a:solidFill>
                <a:schemeClr val="accent1"/>
              </a:solidFill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71798" y="4124706"/>
            <a:ext cx="9036496" cy="2564904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200" dirty="0" smtClean="0">
                <a:solidFill>
                  <a:schemeClr val="accent2"/>
                </a:solidFill>
              </a:rPr>
              <a:t>Revisar periódicamente el estado de equipos e instalaciones eléctricas.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200" dirty="0" smtClean="0">
                <a:solidFill>
                  <a:schemeClr val="accent2"/>
                </a:solidFill>
              </a:rPr>
              <a:t>No desconectar los equipos tirando del cable.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200" dirty="0" smtClean="0">
                <a:solidFill>
                  <a:schemeClr val="accent2"/>
                </a:solidFill>
              </a:rPr>
              <a:t>No manipular instalaciones o equipos eléctricos húmedos o con las manos o pies húmedos.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200" dirty="0" smtClean="0">
                <a:solidFill>
                  <a:schemeClr val="accent2"/>
                </a:solidFill>
              </a:rPr>
              <a:t>Todo el tendido de cables debe estar adecuadamente contenido (bandejas, </a:t>
            </a:r>
            <a:r>
              <a:rPr lang="es-AR" sz="2200" dirty="0" err="1" smtClean="0">
                <a:solidFill>
                  <a:schemeClr val="accent2"/>
                </a:solidFill>
              </a:rPr>
              <a:t>cablecanal</a:t>
            </a:r>
            <a:r>
              <a:rPr lang="es-AR" sz="2200" dirty="0" smtClean="0">
                <a:solidFill>
                  <a:schemeClr val="accent2"/>
                </a:solidFill>
              </a:rPr>
              <a:t>, conductos, etc.).</a:t>
            </a:r>
            <a:endParaRPr lang="es-AR" sz="2200" dirty="0">
              <a:solidFill>
                <a:schemeClr val="accent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91679" y="183864"/>
            <a:ext cx="7412423" cy="134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4000" b="1" dirty="0" smtClean="0">
                <a:solidFill>
                  <a:schemeClr val="accent2"/>
                </a:solidFill>
              </a:rPr>
              <a:t>Factor de riesgo</a:t>
            </a:r>
            <a:endParaRPr lang="es-AR" sz="4000" b="1" dirty="0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2895" y="1628800"/>
            <a:ext cx="8971207" cy="1634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3" rtlCol="0" anchor="ctr"/>
          <a:lstStyle/>
          <a:p>
            <a:pPr algn="ctr"/>
            <a:endParaRPr lang="es-AR" sz="3200" b="1" i="1" dirty="0" smtClean="0">
              <a:solidFill>
                <a:schemeClr val="tx1"/>
              </a:solidFill>
            </a:endParaRPr>
          </a:p>
          <a:p>
            <a:pPr algn="ctr"/>
            <a:endParaRPr lang="es-AR" sz="3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s-AR" sz="3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s-AR" sz="3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AR" sz="3000" b="1" i="1" dirty="0" smtClean="0">
                <a:solidFill>
                  <a:schemeClr val="accent2">
                    <a:lumMod val="75000"/>
                  </a:schemeClr>
                </a:solidFill>
              </a:rPr>
              <a:t>RIESGO ELECTRICO</a:t>
            </a:r>
          </a:p>
          <a:p>
            <a:pPr algn="ctr"/>
            <a:endParaRPr lang="es-AR" sz="32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s-AR" sz="2000" i="1" dirty="0" smtClean="0">
                <a:solidFill>
                  <a:schemeClr val="accent2">
                    <a:lumMod val="75000"/>
                  </a:schemeClr>
                </a:solidFill>
              </a:rPr>
              <a:t>(contacto directo e indirecto)</a:t>
            </a:r>
            <a:endParaRPr lang="es-AR" sz="20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342" y="4077072"/>
            <a:ext cx="8971208" cy="476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07" y="174835"/>
            <a:ext cx="2383869" cy="1350104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82551"/>
            <a:ext cx="1436187" cy="132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396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67607" y="3268639"/>
            <a:ext cx="9036495" cy="720080"/>
          </a:xfrm>
        </p:spPr>
        <p:txBody>
          <a:bodyPr>
            <a:normAutofit/>
          </a:bodyPr>
          <a:lstStyle/>
          <a:p>
            <a:r>
              <a:rPr lang="es-AR" sz="3600" dirty="0" smtClean="0">
                <a:solidFill>
                  <a:schemeClr val="accent1"/>
                </a:solidFill>
              </a:rPr>
              <a:t>MEDIDAS PREVENTIVAS</a:t>
            </a:r>
            <a:endParaRPr lang="es-AR" sz="3600" dirty="0">
              <a:solidFill>
                <a:schemeClr val="accent1"/>
              </a:solidFill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90017" y="4005064"/>
            <a:ext cx="9036496" cy="2564904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200" dirty="0">
                <a:solidFill>
                  <a:schemeClr val="accent2"/>
                </a:solidFill>
              </a:rPr>
              <a:t>Almacenar los materiales fácilmente inflamables en zonas alejadas de fuentes de calor. 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200" dirty="0">
                <a:solidFill>
                  <a:schemeClr val="accent2"/>
                </a:solidFill>
              </a:rPr>
              <a:t>No sobrecargar los circuitos eléctricos.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200" dirty="0">
                <a:solidFill>
                  <a:schemeClr val="accent2"/>
                </a:solidFill>
              </a:rPr>
              <a:t>Desconectar los aparatos eléctricos durante los periodos prolongados de no utilización.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2200" dirty="0">
                <a:solidFill>
                  <a:schemeClr val="accent2"/>
                </a:solidFill>
              </a:rPr>
              <a:t>No fumar en los lugares de </a:t>
            </a:r>
            <a:r>
              <a:rPr lang="es-AR" sz="2200" dirty="0" smtClean="0">
                <a:solidFill>
                  <a:schemeClr val="accent2"/>
                </a:solidFill>
              </a:rPr>
              <a:t>trabajo</a:t>
            </a:r>
          </a:p>
        </p:txBody>
      </p:sp>
      <p:sp>
        <p:nvSpPr>
          <p:cNvPr id="4" name="Rectangle 3"/>
          <p:cNvSpPr/>
          <p:nvPr/>
        </p:nvSpPr>
        <p:spPr>
          <a:xfrm>
            <a:off x="1691679" y="183864"/>
            <a:ext cx="7412423" cy="134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4000" b="1" dirty="0" smtClean="0">
                <a:solidFill>
                  <a:schemeClr val="accent2"/>
                </a:solidFill>
              </a:rPr>
              <a:t>Factor de riesgo</a:t>
            </a:r>
            <a:endParaRPr lang="es-AR" sz="4000" b="1" dirty="0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1907" y="1628800"/>
            <a:ext cx="8971207" cy="1634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3" rtlCol="0" anchor="ctr"/>
          <a:lstStyle/>
          <a:p>
            <a:pPr algn="ctr"/>
            <a:endParaRPr lang="es-AR" sz="3200" b="1" i="1" dirty="0" smtClean="0">
              <a:solidFill>
                <a:schemeClr val="tx1"/>
              </a:solidFill>
            </a:endParaRPr>
          </a:p>
          <a:p>
            <a:pPr algn="ctr"/>
            <a:endParaRPr lang="es-AR" sz="3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s-AR" sz="3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s-AR" sz="3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AR" sz="3000" b="1" i="1" dirty="0" smtClean="0">
                <a:solidFill>
                  <a:schemeClr val="accent2">
                    <a:lumMod val="75000"/>
                  </a:schemeClr>
                </a:solidFill>
              </a:rPr>
              <a:t>INCENDIO</a:t>
            </a:r>
          </a:p>
          <a:p>
            <a:pPr algn="ctr"/>
            <a:endParaRPr lang="es-AR" sz="3200" b="1" i="1" dirty="0" smtClean="0">
              <a:solidFill>
                <a:schemeClr val="tx1"/>
              </a:solidFill>
            </a:endParaRPr>
          </a:p>
          <a:p>
            <a:pPr algn="ctr"/>
            <a:endParaRPr lang="es-AR" sz="2000" i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5931" y="3901666"/>
            <a:ext cx="8971208" cy="476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07" y="174835"/>
            <a:ext cx="2383869" cy="1350104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24941"/>
            <a:ext cx="1541544" cy="1442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12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668</Words>
  <Application>Microsoft Office PowerPoint</Application>
  <PresentationFormat>Presentación en pantalla (4:3)</PresentationFormat>
  <Paragraphs>124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1_Tema de Office</vt:lpstr>
      <vt:lpstr>Riesgos  Generales -UNRC-</vt:lpstr>
      <vt:lpstr>MEDIDAS PREVENTIVAS</vt:lpstr>
      <vt:lpstr>MEDIDAS PREVENTIVAS</vt:lpstr>
      <vt:lpstr>MEDIDAS PREVENTIVAS</vt:lpstr>
      <vt:lpstr>MEDIDAS PREVENTIVAS</vt:lpstr>
      <vt:lpstr>MEDIDAS PREVENTIVAS</vt:lpstr>
      <vt:lpstr>MEDIDAS PREVENTIVAS</vt:lpstr>
      <vt:lpstr>MEDIDAS PREVENTIVAS</vt:lpstr>
      <vt:lpstr>MEDIDAS PREVENTIVAS</vt:lpstr>
      <vt:lpstr>MEDIDAS PREVENTIVAS</vt:lpstr>
      <vt:lpstr>MEDIDAS PREVENTIVAS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sectrabajo</dc:creator>
  <cp:lastModifiedBy>sectrabajo</cp:lastModifiedBy>
  <cp:revision>35</cp:revision>
  <dcterms:created xsi:type="dcterms:W3CDTF">2017-02-15T15:17:02Z</dcterms:created>
  <dcterms:modified xsi:type="dcterms:W3CDTF">2017-05-04T13:00:37Z</dcterms:modified>
</cp:coreProperties>
</file>